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00" autoAdjust="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EDB1308-C165-4C93-8E9B-AEC487B15949}" type="datetimeFigureOut">
              <a:rPr lang="en-US"/>
              <a:pPr>
                <a:defRPr/>
              </a:pPr>
              <a:t>6/1/2014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44BE717-00A1-4A09-9B05-B5EC3242A7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304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Match each ‘volume of frustum’ to two facts about the construction of it.  Note that each required measurement is an integer length.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4EA2B6-ADDD-4EBD-8C13-980D13D2A547}" type="slidenum">
              <a:rPr lang="en-GB" altLang="en-US" smtClean="0"/>
              <a:pPr eaLnBrk="1" hangingPunct="1"/>
              <a:t>1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1E315-396C-4275-897D-4B14667D9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7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A1026-81AB-485A-BEDD-62D71ED51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8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9198A-8DD5-493D-BE24-2FCBF4609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1D700-2D56-4E7D-8DA6-A89030012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7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15EF5-2972-4D07-963C-354CF91B4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8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011C8-22AC-482F-AC5E-1E97B3608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86D76-2DC1-404F-B1CC-F4F4E06DE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4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CC757-AFA3-4AFC-B00B-7DA9BF368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6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B051A-2FDE-4B97-B6E3-96379E379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6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682EB-BA2F-4135-A116-55BA09C6A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85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C3F61-1756-479A-8B7C-1CA740C91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37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B0A24E4-FB00-46B4-8585-F6CB5202C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enny_footer_wi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638"/>
            <a:ext cx="91440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113" y="3500438"/>
            <a:ext cx="2890837" cy="850900"/>
          </a:xfrm>
          <a:noFill/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sz="2000" smtClean="0">
                <a:latin typeface="Calibri" pitchFamily="34" charset="0"/>
              </a:rPr>
              <a:t>Volume of frustum = 358.1cm</a:t>
            </a:r>
            <a:r>
              <a:rPr lang="en-GB" altLang="en-US" sz="2000" baseline="30000" smtClean="0">
                <a:latin typeface="Calibri" pitchFamily="34" charset="0"/>
              </a:rPr>
              <a:t>3</a:t>
            </a:r>
            <a:r>
              <a:rPr lang="en-GB" altLang="en-US" sz="2000" smtClean="0">
                <a:latin typeface="Calibri" pitchFamily="34" charset="0"/>
              </a:rPr>
              <a:t> (to 4sf)</a:t>
            </a:r>
            <a:endParaRPr lang="en-US" altLang="en-US" sz="2000" smtClean="0">
              <a:latin typeface="Calibri" pitchFamily="34" charset="0"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4787900" y="4581525"/>
            <a:ext cx="2890838" cy="85090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2"/>
                </a:solidFill>
                <a:latin typeface="Calibri" pitchFamily="34" charset="0"/>
              </a:rPr>
              <a:t>Volume of smaller cone = 150.796… cm</a:t>
            </a:r>
            <a:r>
              <a:rPr lang="en-GB" altLang="en-US" sz="2000" baseline="30000">
                <a:solidFill>
                  <a:schemeClr val="tx2"/>
                </a:solidFill>
                <a:latin typeface="Calibri" pitchFamily="34" charset="0"/>
              </a:rPr>
              <a:t>3</a:t>
            </a:r>
            <a:endParaRPr lang="en-US" altLang="en-US" sz="2000" baseline="30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3132138" y="1341438"/>
            <a:ext cx="2890837" cy="85090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2"/>
                </a:solidFill>
                <a:latin typeface="Calibri" pitchFamily="34" charset="0"/>
              </a:rPr>
              <a:t>Height of larger cone = 6cm</a:t>
            </a:r>
            <a:endParaRPr lang="en-US" altLang="en-US" sz="2000" baseline="30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5508625" y="2420938"/>
            <a:ext cx="2890838" cy="85090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2"/>
                </a:solidFill>
                <a:latin typeface="Calibri" pitchFamily="34" charset="0"/>
              </a:rPr>
              <a:t>Volume of smaller cone = 261.799… cm</a:t>
            </a:r>
            <a:r>
              <a:rPr lang="en-GB" altLang="en-US" sz="2000" baseline="30000">
                <a:solidFill>
                  <a:schemeClr val="tx2"/>
                </a:solidFill>
                <a:latin typeface="Calibri" pitchFamily="34" charset="0"/>
              </a:rPr>
              <a:t>3</a:t>
            </a:r>
            <a:endParaRPr lang="en-US" altLang="en-US" sz="2000" baseline="30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3059113" y="5734050"/>
            <a:ext cx="2890837" cy="85090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2"/>
                </a:solidFill>
                <a:latin typeface="Calibri" pitchFamily="34" charset="0"/>
              </a:rPr>
              <a:t>Volume of frustum = 456.58cm</a:t>
            </a:r>
            <a:r>
              <a:rPr lang="en-GB" altLang="en-US" sz="2000" baseline="30000">
                <a:solidFill>
                  <a:schemeClr val="tx2"/>
                </a:solidFill>
                <a:latin typeface="Calibri" pitchFamily="34" charset="0"/>
              </a:rPr>
              <a:t>3</a:t>
            </a:r>
            <a:r>
              <a:rPr lang="en-GB" altLang="en-US" sz="2000">
                <a:solidFill>
                  <a:schemeClr val="tx2"/>
                </a:solidFill>
                <a:latin typeface="Calibri" pitchFamily="34" charset="0"/>
              </a:rPr>
              <a:t> (to 5sf)</a:t>
            </a:r>
            <a:endParaRPr lang="en-US" altLang="en-US" sz="2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1476375" y="4581525"/>
            <a:ext cx="2890838" cy="85090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2"/>
                </a:solidFill>
                <a:latin typeface="Calibri" pitchFamily="34" charset="0"/>
              </a:rPr>
              <a:t>Height of larger cone = 14cm</a:t>
            </a:r>
            <a:endParaRPr lang="en-US" altLang="en-US" sz="2000" baseline="30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827088" y="2420938"/>
            <a:ext cx="2890837" cy="85090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solidFill>
                  <a:schemeClr val="tx2"/>
                </a:solidFill>
                <a:latin typeface="Calibri" pitchFamily="34" charset="0"/>
              </a:rPr>
              <a:t>Volume of smaller cone = 134.041… cm</a:t>
            </a:r>
            <a:r>
              <a:rPr lang="en-GB" altLang="en-US" sz="2000" baseline="30000" dirty="0">
                <a:solidFill>
                  <a:schemeClr val="tx2"/>
                </a:solidFill>
                <a:latin typeface="Calibri" pitchFamily="34" charset="0"/>
              </a:rPr>
              <a:t>3</a:t>
            </a:r>
            <a:endParaRPr lang="en-US" altLang="en-US" sz="2000" baseline="30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395288" y="260350"/>
            <a:ext cx="2890837" cy="85090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2"/>
                </a:solidFill>
                <a:latin typeface="Calibri" pitchFamily="34" charset="0"/>
              </a:rPr>
              <a:t>Volume of frustum = 318.3cm</a:t>
            </a:r>
            <a:r>
              <a:rPr lang="en-GB" altLang="en-US" sz="2000" baseline="30000">
                <a:solidFill>
                  <a:schemeClr val="tx2"/>
                </a:solidFill>
                <a:latin typeface="Calibri" pitchFamily="34" charset="0"/>
              </a:rPr>
              <a:t>3</a:t>
            </a:r>
            <a:r>
              <a:rPr lang="en-GB" altLang="en-US" sz="2000">
                <a:solidFill>
                  <a:schemeClr val="tx2"/>
                </a:solidFill>
                <a:latin typeface="Calibri" pitchFamily="34" charset="0"/>
              </a:rPr>
              <a:t> (to 4sf)</a:t>
            </a:r>
            <a:endParaRPr lang="en-US" altLang="en-US" sz="2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5867400" y="260350"/>
            <a:ext cx="2890838" cy="85090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2"/>
                </a:solidFill>
                <a:latin typeface="Calibri" pitchFamily="34" charset="0"/>
              </a:rPr>
              <a:t>Volume of larger cone = 452.388… cm</a:t>
            </a:r>
            <a:r>
              <a:rPr lang="en-GB" altLang="en-US" sz="2000" baseline="30000">
                <a:solidFill>
                  <a:schemeClr val="tx2"/>
                </a:solidFill>
                <a:latin typeface="Calibri" pitchFamily="34" charset="0"/>
              </a:rPr>
              <a:t>3</a:t>
            </a:r>
            <a:endParaRPr lang="en-US" altLang="en-US" sz="2000" baseline="3000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enny_footer_w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638"/>
            <a:ext cx="91440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113" y="3500438"/>
            <a:ext cx="2890837" cy="850900"/>
          </a:xfrm>
          <a:solidFill>
            <a:srgbClr val="CC99FF"/>
          </a:solidFill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sz="2000" smtClean="0">
                <a:latin typeface="Calibri" pitchFamily="34" charset="0"/>
              </a:rPr>
              <a:t>Volume of frustum = 358.1cm</a:t>
            </a:r>
            <a:r>
              <a:rPr lang="en-GB" altLang="en-US" sz="2000" baseline="30000" smtClean="0">
                <a:latin typeface="Calibri" pitchFamily="34" charset="0"/>
              </a:rPr>
              <a:t>3</a:t>
            </a:r>
            <a:r>
              <a:rPr lang="en-GB" altLang="en-US" sz="2000" smtClean="0">
                <a:latin typeface="Calibri" pitchFamily="34" charset="0"/>
              </a:rPr>
              <a:t> (to 4sf)</a:t>
            </a:r>
            <a:endParaRPr lang="en-US" altLang="en-US" sz="2000" smtClean="0">
              <a:latin typeface="Calibri" pitchFamily="34" charset="0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4787900" y="4581525"/>
            <a:ext cx="2890838" cy="850900"/>
          </a:xfrm>
          <a:prstGeom prst="rect">
            <a:avLst/>
          </a:prstGeom>
          <a:solidFill>
            <a:srgbClr val="CC99FF"/>
          </a:solidFill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2"/>
                </a:solidFill>
                <a:latin typeface="Calibri" pitchFamily="34" charset="0"/>
              </a:rPr>
              <a:t>Volume of smaller cone = 150.796… cm</a:t>
            </a:r>
            <a:r>
              <a:rPr lang="en-GB" altLang="en-US" sz="2000" baseline="30000">
                <a:solidFill>
                  <a:schemeClr val="tx2"/>
                </a:solidFill>
                <a:latin typeface="Calibri" pitchFamily="34" charset="0"/>
              </a:rPr>
              <a:t>3</a:t>
            </a:r>
            <a:endParaRPr lang="en-US" altLang="en-US" sz="2000" baseline="30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3132138" y="1341438"/>
            <a:ext cx="2890837" cy="850900"/>
          </a:xfrm>
          <a:prstGeom prst="rect">
            <a:avLst/>
          </a:prstGeom>
          <a:solidFill>
            <a:srgbClr val="CC99FF"/>
          </a:solidFill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2"/>
                </a:solidFill>
                <a:latin typeface="Calibri" pitchFamily="34" charset="0"/>
              </a:rPr>
              <a:t>Height of larger cone = 6cm</a:t>
            </a:r>
            <a:endParaRPr lang="en-US" altLang="en-US" sz="2000" baseline="30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5508625" y="2420938"/>
            <a:ext cx="2890838" cy="850900"/>
          </a:xfrm>
          <a:prstGeom prst="rect">
            <a:avLst/>
          </a:prstGeom>
          <a:solidFill>
            <a:srgbClr val="FFFF99"/>
          </a:solidFill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2"/>
                </a:solidFill>
                <a:latin typeface="Calibri" pitchFamily="34" charset="0"/>
              </a:rPr>
              <a:t>Volume of smaller cone = 261.799… cm</a:t>
            </a:r>
            <a:r>
              <a:rPr lang="en-GB" altLang="en-US" sz="2000" baseline="30000">
                <a:solidFill>
                  <a:schemeClr val="tx2"/>
                </a:solidFill>
                <a:latin typeface="Calibri" pitchFamily="34" charset="0"/>
              </a:rPr>
              <a:t>3</a:t>
            </a:r>
            <a:endParaRPr lang="en-US" altLang="en-US" sz="2000" baseline="30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3059113" y="5734050"/>
            <a:ext cx="2890837" cy="850900"/>
          </a:xfrm>
          <a:prstGeom prst="rect">
            <a:avLst/>
          </a:prstGeom>
          <a:solidFill>
            <a:srgbClr val="FFFF99"/>
          </a:solidFill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2"/>
                </a:solidFill>
                <a:latin typeface="Calibri" pitchFamily="34" charset="0"/>
              </a:rPr>
              <a:t>Volume of frustum = 456.58cm</a:t>
            </a:r>
            <a:r>
              <a:rPr lang="en-GB" altLang="en-US" sz="2000" baseline="30000">
                <a:solidFill>
                  <a:schemeClr val="tx2"/>
                </a:solidFill>
                <a:latin typeface="Calibri" pitchFamily="34" charset="0"/>
              </a:rPr>
              <a:t>3</a:t>
            </a:r>
            <a:r>
              <a:rPr lang="en-GB" altLang="en-US" sz="2000">
                <a:solidFill>
                  <a:schemeClr val="tx2"/>
                </a:solidFill>
                <a:latin typeface="Calibri" pitchFamily="34" charset="0"/>
              </a:rPr>
              <a:t> (to 5sf)</a:t>
            </a:r>
            <a:endParaRPr lang="en-US" altLang="en-US" sz="2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1476375" y="4581525"/>
            <a:ext cx="2890838" cy="850900"/>
          </a:xfrm>
          <a:prstGeom prst="rect">
            <a:avLst/>
          </a:prstGeom>
          <a:solidFill>
            <a:srgbClr val="FFFF99"/>
          </a:solidFill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2"/>
                </a:solidFill>
                <a:latin typeface="Calibri" pitchFamily="34" charset="0"/>
              </a:rPr>
              <a:t>Height of larger cone = 14cm</a:t>
            </a:r>
            <a:endParaRPr lang="en-US" altLang="en-US" sz="2000" baseline="30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827088" y="2420938"/>
            <a:ext cx="2890837" cy="850900"/>
          </a:xfrm>
          <a:prstGeom prst="rect">
            <a:avLst/>
          </a:prstGeom>
          <a:solidFill>
            <a:srgbClr val="FFCC99"/>
          </a:solidFill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2"/>
                </a:solidFill>
                <a:latin typeface="Calibri" pitchFamily="34" charset="0"/>
              </a:rPr>
              <a:t>Volume of smaller cone = 134.041… cm</a:t>
            </a:r>
            <a:r>
              <a:rPr lang="en-GB" altLang="en-US" sz="2000" baseline="30000">
                <a:solidFill>
                  <a:schemeClr val="tx2"/>
                </a:solidFill>
                <a:latin typeface="Calibri" pitchFamily="34" charset="0"/>
              </a:rPr>
              <a:t>3</a:t>
            </a:r>
            <a:endParaRPr lang="en-US" altLang="en-US" sz="2000" baseline="30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82" name="Rectangle 9"/>
          <p:cNvSpPr>
            <a:spLocks noChangeArrowheads="1"/>
          </p:cNvSpPr>
          <p:nvPr/>
        </p:nvSpPr>
        <p:spPr bwMode="auto">
          <a:xfrm>
            <a:off x="395288" y="260350"/>
            <a:ext cx="2890837" cy="850900"/>
          </a:xfrm>
          <a:prstGeom prst="rect">
            <a:avLst/>
          </a:prstGeom>
          <a:solidFill>
            <a:srgbClr val="FFCC99"/>
          </a:solidFill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2"/>
                </a:solidFill>
                <a:latin typeface="Calibri" pitchFamily="34" charset="0"/>
              </a:rPr>
              <a:t>Volume of frustum = 318.3cm</a:t>
            </a:r>
            <a:r>
              <a:rPr lang="en-GB" altLang="en-US" sz="2000" baseline="30000">
                <a:solidFill>
                  <a:schemeClr val="tx2"/>
                </a:solidFill>
                <a:latin typeface="Calibri" pitchFamily="34" charset="0"/>
              </a:rPr>
              <a:t>3</a:t>
            </a:r>
            <a:r>
              <a:rPr lang="en-GB" altLang="en-US" sz="2000">
                <a:solidFill>
                  <a:schemeClr val="tx2"/>
                </a:solidFill>
                <a:latin typeface="Calibri" pitchFamily="34" charset="0"/>
              </a:rPr>
              <a:t> (to 4sf)</a:t>
            </a:r>
            <a:endParaRPr lang="en-US" altLang="en-US" sz="2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83" name="Rectangle 10"/>
          <p:cNvSpPr>
            <a:spLocks noChangeArrowheads="1"/>
          </p:cNvSpPr>
          <p:nvPr/>
        </p:nvSpPr>
        <p:spPr bwMode="auto">
          <a:xfrm>
            <a:off x="5867400" y="260350"/>
            <a:ext cx="2890838" cy="850900"/>
          </a:xfrm>
          <a:prstGeom prst="rect">
            <a:avLst/>
          </a:prstGeom>
          <a:solidFill>
            <a:srgbClr val="FFCC99"/>
          </a:solidFill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2"/>
                </a:solidFill>
                <a:latin typeface="Calibri" pitchFamily="34" charset="0"/>
              </a:rPr>
              <a:t>Volume of larger cone = 452.388… cm</a:t>
            </a:r>
            <a:r>
              <a:rPr lang="en-GB" altLang="en-US" sz="2000" baseline="30000">
                <a:solidFill>
                  <a:schemeClr val="tx2"/>
                </a:solidFill>
                <a:latin typeface="Calibri" pitchFamily="34" charset="0"/>
              </a:rPr>
              <a:t>3</a:t>
            </a:r>
            <a:endParaRPr lang="en-US" altLang="en-US" sz="2000" baseline="3000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169</Words>
  <Application>Microsoft Office PowerPoint</Application>
  <PresentationFormat>On-screen Show 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Design</vt:lpstr>
      <vt:lpstr>Volume of frustum = 358.1cm3 (to 4sf)</vt:lpstr>
      <vt:lpstr>Volume of frustum = 358.1cm3 (to 4sf)</vt:lpstr>
    </vt:vector>
  </TitlesOfParts>
  <Company>LHS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 of frustum = 358.1cm3 (to 4sf)</dc:title>
  <dc:creator>ict</dc:creator>
  <cp:lastModifiedBy>Kangaroo Maths</cp:lastModifiedBy>
  <cp:revision>5</cp:revision>
  <dcterms:created xsi:type="dcterms:W3CDTF">2006-09-19T20:57:26Z</dcterms:created>
  <dcterms:modified xsi:type="dcterms:W3CDTF">2014-06-01T19:31:18Z</dcterms:modified>
</cp:coreProperties>
</file>