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ABBE-D15C-42D4-A56B-29E8D411BDD2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19EC-2AE8-4628-80C4-8C6F3F53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74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ABBE-D15C-42D4-A56B-29E8D411BDD2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19EC-2AE8-4628-80C4-8C6F3F53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ABBE-D15C-42D4-A56B-29E8D411BDD2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19EC-2AE8-4628-80C4-8C6F3F53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33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ABBE-D15C-42D4-A56B-29E8D411BDD2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19EC-2AE8-4628-80C4-8C6F3F53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62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ABBE-D15C-42D4-A56B-29E8D411BDD2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19EC-2AE8-4628-80C4-8C6F3F53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61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ABBE-D15C-42D4-A56B-29E8D411BDD2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19EC-2AE8-4628-80C4-8C6F3F53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2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ABBE-D15C-42D4-A56B-29E8D411BDD2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19EC-2AE8-4628-80C4-8C6F3F53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81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ABBE-D15C-42D4-A56B-29E8D411BDD2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19EC-2AE8-4628-80C4-8C6F3F53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96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ABBE-D15C-42D4-A56B-29E8D411BDD2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19EC-2AE8-4628-80C4-8C6F3F53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55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ABBE-D15C-42D4-A56B-29E8D411BDD2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19EC-2AE8-4628-80C4-8C6F3F53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42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ABBE-D15C-42D4-A56B-29E8D411BDD2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F19EC-2AE8-4628-80C4-8C6F3F53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3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EABBE-D15C-42D4-A56B-29E8D411BDD2}" type="datetimeFigureOut">
              <a:rPr lang="en-GB" smtClean="0"/>
              <a:t>22/06/2014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F19EC-2AE8-4628-80C4-8C6F3F53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87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3505" y="4805387"/>
            <a:ext cx="9204017" cy="1431925"/>
            <a:chOff x="319176" y="-21436"/>
            <a:chExt cx="9204017" cy="1431925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682388" y="163773"/>
              <a:ext cx="8469954" cy="6407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095209" y="-21436"/>
              <a:ext cx="0" cy="340360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319176" y="318924"/>
              <a:ext cx="9204017" cy="1091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600" dirty="0">
                  <a:effectLst/>
                  <a:latin typeface="Calibri"/>
                  <a:ea typeface="Calibri"/>
                  <a:cs typeface="Times New Roman"/>
                </a:rPr>
                <a:t>IMPOSSIBLE			</a:t>
              </a:r>
              <a:r>
                <a:rPr lang="en-GB" sz="2600" dirty="0" smtClean="0">
                  <a:effectLst/>
                  <a:latin typeface="Calibri"/>
                  <a:ea typeface="Calibri"/>
                  <a:cs typeface="Times New Roman"/>
                </a:rPr>
                <a:t> </a:t>
              </a:r>
              <a:r>
                <a:rPr lang="en-GB" sz="2600" dirty="0">
                  <a:effectLst/>
                  <a:latin typeface="Calibri"/>
                  <a:ea typeface="Calibri"/>
                  <a:cs typeface="Times New Roman"/>
                </a:rPr>
                <a:t>EVENS CHANCE		</a:t>
              </a:r>
              <a:r>
                <a:rPr lang="en-GB" sz="2600" dirty="0">
                  <a:latin typeface="Calibri"/>
                  <a:ea typeface="Calibri"/>
                  <a:cs typeface="Times New Roman"/>
                </a:rPr>
                <a:t> </a:t>
              </a:r>
              <a:r>
                <a:rPr lang="en-GB" sz="2600" dirty="0" smtClean="0">
                  <a:latin typeface="Calibri"/>
                  <a:ea typeface="Calibri"/>
                  <a:cs typeface="Times New Roman"/>
                </a:rPr>
                <a:t>      </a:t>
              </a:r>
              <a:r>
                <a:rPr lang="en-GB" sz="2600" dirty="0" smtClean="0">
                  <a:effectLst/>
                  <a:latin typeface="Calibri"/>
                  <a:ea typeface="Calibri"/>
                  <a:cs typeface="Times New Roman"/>
                </a:rPr>
                <a:t>CERTAIN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2600" spc="1200" dirty="0" smtClean="0">
                  <a:effectLst/>
                  <a:latin typeface="Calibri"/>
                  <a:ea typeface="Calibri"/>
                  <a:cs typeface="Times New Roman"/>
                </a:rPr>
                <a:t>Unlikely</a:t>
              </a:r>
              <a:r>
                <a:rPr lang="en-GB" sz="2600" dirty="0">
                  <a:effectLst/>
                  <a:latin typeface="Calibri"/>
                  <a:ea typeface="Calibri"/>
                  <a:cs typeface="Times New Roman"/>
                </a:rPr>
                <a:t>	</a:t>
              </a:r>
              <a:r>
                <a:rPr lang="en-GB" sz="2600" dirty="0" smtClean="0">
                  <a:effectLst/>
                  <a:latin typeface="Calibri"/>
                  <a:ea typeface="Calibri"/>
                  <a:cs typeface="Times New Roman"/>
                </a:rPr>
                <a:t>	</a:t>
              </a:r>
              <a:r>
                <a:rPr lang="en-GB" sz="2600" dirty="0">
                  <a:effectLst/>
                  <a:latin typeface="Calibri"/>
                  <a:ea typeface="Calibri"/>
                  <a:cs typeface="Times New Roman"/>
                </a:rPr>
                <a:t>	</a:t>
              </a:r>
              <a:r>
                <a:rPr lang="en-GB" sz="2600" dirty="0" smtClean="0">
                  <a:effectLst/>
                  <a:latin typeface="Calibri"/>
                  <a:ea typeface="Calibri"/>
                  <a:cs typeface="Times New Roman"/>
                </a:rPr>
                <a:t>   </a:t>
              </a:r>
              <a:r>
                <a:rPr lang="en-GB" sz="2600" spc="1200" dirty="0" smtClean="0">
                  <a:effectLst/>
                  <a:latin typeface="Calibri"/>
                  <a:ea typeface="Calibri"/>
                  <a:cs typeface="Times New Roman"/>
                </a:rPr>
                <a:t>Likely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15" name="Rectangular Callout 14"/>
          <p:cNvSpPr/>
          <p:nvPr/>
        </p:nvSpPr>
        <p:spPr>
          <a:xfrm>
            <a:off x="409258" y="334181"/>
            <a:ext cx="2141855" cy="1036955"/>
          </a:xfrm>
          <a:prstGeom prst="wedgeRectCallout">
            <a:avLst>
              <a:gd name="adj1" fmla="val -22941"/>
              <a:gd name="adj2" fmla="val 108404"/>
            </a:avLst>
          </a:prstGeom>
          <a:noFill/>
          <a:ln w="508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>
                <a:solidFill>
                  <a:srgbClr val="000000"/>
                </a:solidFill>
                <a:effectLst/>
                <a:ea typeface="Calibri"/>
                <a:cs typeface="Times New Roman"/>
              </a:rPr>
              <a:t>You will watch TV tonight</a:t>
            </a:r>
            <a:endParaRPr lang="en-GB" sz="1100">
              <a:effectLst/>
              <a:ea typeface="Calibri"/>
              <a:cs typeface="Times New Roman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1619672" y="1781421"/>
            <a:ext cx="2715895" cy="1036955"/>
          </a:xfrm>
          <a:prstGeom prst="wedgeRectCallout">
            <a:avLst>
              <a:gd name="adj1" fmla="val -22304"/>
              <a:gd name="adj2" fmla="val 108404"/>
            </a:avLst>
          </a:prstGeom>
          <a:noFill/>
          <a:ln w="508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It will snow in </a:t>
            </a:r>
            <a:r>
              <a:rPr lang="en-GB" sz="24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Sheffield </a:t>
            </a:r>
            <a:r>
              <a:rPr lang="en-GB" sz="24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in August</a:t>
            </a:r>
            <a:endParaRPr lang="en-GB" sz="1100" dirty="0">
              <a:effectLst/>
              <a:ea typeface="Calibri"/>
              <a:cs typeface="Times New Roman"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4905219" y="2449089"/>
            <a:ext cx="1855470" cy="1036955"/>
          </a:xfrm>
          <a:prstGeom prst="wedgeRectCallout">
            <a:avLst>
              <a:gd name="adj1" fmla="val 27773"/>
              <a:gd name="adj2" fmla="val 101293"/>
            </a:avLst>
          </a:prstGeom>
          <a:noFill/>
          <a:ln w="508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>
                <a:solidFill>
                  <a:srgbClr val="000000"/>
                </a:solidFill>
                <a:effectLst/>
                <a:ea typeface="Calibri"/>
                <a:cs typeface="Times New Roman"/>
              </a:rPr>
              <a:t>It will get dark tonight</a:t>
            </a:r>
            <a:endParaRPr lang="en-GB" sz="1100">
              <a:effectLst/>
              <a:ea typeface="Calibri"/>
              <a:cs typeface="Times New Roman"/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3995936" y="318234"/>
            <a:ext cx="1855470" cy="1036955"/>
          </a:xfrm>
          <a:prstGeom prst="wedgeRectCallout">
            <a:avLst>
              <a:gd name="adj1" fmla="val 7853"/>
              <a:gd name="adj2" fmla="val 117617"/>
            </a:avLst>
          </a:prstGeom>
          <a:noFill/>
          <a:ln w="508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>
                <a:solidFill>
                  <a:srgbClr val="000000"/>
                </a:solidFill>
                <a:effectLst/>
                <a:ea typeface="Calibri"/>
                <a:cs typeface="Times New Roman"/>
              </a:rPr>
              <a:t>It will rain on Saturday</a:t>
            </a:r>
            <a:endParaRPr lang="en-GB" sz="1100">
              <a:effectLst/>
              <a:ea typeface="Calibri"/>
              <a:cs typeface="Times New Roman"/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6372200" y="620688"/>
            <a:ext cx="2565400" cy="1036955"/>
          </a:xfrm>
          <a:prstGeom prst="wedgeRectCallout">
            <a:avLst>
              <a:gd name="adj1" fmla="val -22304"/>
              <a:gd name="adj2" fmla="val 108404"/>
            </a:avLst>
          </a:prstGeom>
          <a:noFill/>
          <a:ln w="508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>
                <a:solidFill>
                  <a:srgbClr val="000000"/>
                </a:solidFill>
                <a:effectLst/>
                <a:ea typeface="Calibri"/>
                <a:cs typeface="Times New Roman"/>
              </a:rPr>
              <a:t>A flipped coin will land on heads</a:t>
            </a:r>
            <a:endParaRPr lang="en-GB" sz="110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7926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3505" y="4805387"/>
            <a:ext cx="9204017" cy="1431925"/>
            <a:chOff x="319176" y="-21436"/>
            <a:chExt cx="9204017" cy="1431925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682388" y="163773"/>
              <a:ext cx="8469954" cy="6407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095209" y="-21436"/>
              <a:ext cx="0" cy="340360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319176" y="318924"/>
              <a:ext cx="9204017" cy="1091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600" dirty="0">
                  <a:effectLst/>
                  <a:latin typeface="Calibri"/>
                  <a:ea typeface="Calibri"/>
                  <a:cs typeface="Times New Roman"/>
                </a:rPr>
                <a:t>IMPOSSIBLE			</a:t>
              </a:r>
              <a:r>
                <a:rPr lang="en-GB" sz="2600" dirty="0" smtClean="0">
                  <a:effectLst/>
                  <a:latin typeface="Calibri"/>
                  <a:ea typeface="Calibri"/>
                  <a:cs typeface="Times New Roman"/>
                </a:rPr>
                <a:t> </a:t>
              </a:r>
              <a:r>
                <a:rPr lang="en-GB" sz="2600" dirty="0">
                  <a:effectLst/>
                  <a:latin typeface="Calibri"/>
                  <a:ea typeface="Calibri"/>
                  <a:cs typeface="Times New Roman"/>
                </a:rPr>
                <a:t>EVENS CHANCE		</a:t>
              </a:r>
              <a:r>
                <a:rPr lang="en-GB" sz="2600" dirty="0">
                  <a:latin typeface="Calibri"/>
                  <a:ea typeface="Calibri"/>
                  <a:cs typeface="Times New Roman"/>
                </a:rPr>
                <a:t> </a:t>
              </a:r>
              <a:r>
                <a:rPr lang="en-GB" sz="2600" dirty="0" smtClean="0">
                  <a:latin typeface="Calibri"/>
                  <a:ea typeface="Calibri"/>
                  <a:cs typeface="Times New Roman"/>
                </a:rPr>
                <a:t>      </a:t>
              </a:r>
              <a:r>
                <a:rPr lang="en-GB" sz="2600" dirty="0" smtClean="0">
                  <a:effectLst/>
                  <a:latin typeface="Calibri"/>
                  <a:ea typeface="Calibri"/>
                  <a:cs typeface="Times New Roman"/>
                </a:rPr>
                <a:t>CERTAIN</a:t>
              </a:r>
              <a:endParaRPr lang="en-GB" sz="1100" dirty="0"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2600" spc="1200" dirty="0" smtClean="0">
                  <a:effectLst/>
                  <a:latin typeface="Calibri"/>
                  <a:ea typeface="Calibri"/>
                  <a:cs typeface="Times New Roman"/>
                </a:rPr>
                <a:t>Unlikely</a:t>
              </a:r>
              <a:r>
                <a:rPr lang="en-GB" sz="2600" dirty="0">
                  <a:effectLst/>
                  <a:latin typeface="Calibri"/>
                  <a:ea typeface="Calibri"/>
                  <a:cs typeface="Times New Roman"/>
                </a:rPr>
                <a:t>		</a:t>
              </a:r>
              <a:r>
                <a:rPr lang="en-GB" sz="2600" dirty="0" smtClean="0">
                  <a:effectLst/>
                  <a:latin typeface="Calibri"/>
                  <a:ea typeface="Calibri"/>
                  <a:cs typeface="Times New Roman"/>
                </a:rPr>
                <a:t>	   </a:t>
              </a:r>
              <a:r>
                <a:rPr lang="en-GB" sz="2600" spc="1200" dirty="0">
                  <a:effectLst/>
                  <a:latin typeface="Calibri"/>
                  <a:ea typeface="Calibri"/>
                  <a:cs typeface="Times New Roman"/>
                </a:rPr>
                <a:t>Likely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56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3505" y="4805387"/>
            <a:ext cx="9204017" cy="1431925"/>
            <a:chOff x="319176" y="-21436"/>
            <a:chExt cx="9204017" cy="1431925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682388" y="163773"/>
              <a:ext cx="8469954" cy="6407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095209" y="-21436"/>
              <a:ext cx="0" cy="340360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319176" y="318924"/>
                  <a:ext cx="9204017" cy="10915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2600" dirty="0" smtClean="0">
                      <a:effectLst/>
                      <a:latin typeface="Calibri"/>
                      <a:ea typeface="Calibri"/>
                      <a:cs typeface="Times New Roman"/>
                    </a:rPr>
                    <a:t>  </a:t>
                  </a:r>
                  <a:r>
                    <a:rPr lang="en-GB" sz="3600" b="1" dirty="0" smtClean="0">
                      <a:solidFill>
                        <a:srgbClr val="FF0000"/>
                      </a:solidFill>
                      <a:effectLst/>
                      <a:latin typeface="Calibri"/>
                      <a:ea typeface="Calibri"/>
                      <a:cs typeface="Times New Roman"/>
                    </a:rPr>
                    <a:t>0				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3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GB" sz="3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cs typeface="Times New Roman"/>
                            </a:rPr>
                            <m:t>𝟏</m:t>
                          </m:r>
                        </m:num>
                        <m:den>
                          <m:r>
                            <a:rPr lang="en-GB" sz="3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cs typeface="Times New Roman"/>
                            </a:rPr>
                            <m:t>𝟐</m:t>
                          </m:r>
                        </m:den>
                      </m:f>
                    </m:oMath>
                  </a14:m>
                  <a:r>
                    <a:rPr lang="en-GB" sz="3600" b="1" dirty="0" smtClean="0">
                      <a:solidFill>
                        <a:srgbClr val="FF0000"/>
                      </a:solidFill>
                      <a:latin typeface="Calibri"/>
                      <a:ea typeface="Calibri"/>
                      <a:cs typeface="Times New Roman"/>
                    </a:rPr>
                    <a:t>				   1</a:t>
                  </a:r>
                  <a:endParaRPr lang="en-GB" sz="3600" b="1" dirty="0">
                    <a:solidFill>
                      <a:srgbClr val="FF0000"/>
                    </a:solidFill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2600" spc="1200" dirty="0" smtClean="0">
                      <a:effectLst/>
                      <a:latin typeface="Calibri"/>
                      <a:ea typeface="Calibri"/>
                      <a:cs typeface="Times New Roman"/>
                    </a:rPr>
                    <a:t>Unlikely</a:t>
                  </a:r>
                  <a:r>
                    <a:rPr lang="en-GB" sz="2600" dirty="0">
                      <a:effectLst/>
                      <a:latin typeface="Calibri"/>
                      <a:ea typeface="Calibri"/>
                      <a:cs typeface="Times New Roman"/>
                    </a:rPr>
                    <a:t>		</a:t>
                  </a:r>
                  <a:r>
                    <a:rPr lang="en-GB" sz="2600" dirty="0" smtClean="0">
                      <a:effectLst/>
                      <a:latin typeface="Calibri"/>
                      <a:ea typeface="Calibri"/>
                      <a:cs typeface="Times New Roman"/>
                    </a:rPr>
                    <a:t>	   </a:t>
                  </a:r>
                  <a:r>
                    <a:rPr lang="en-GB" sz="2600" spc="1200" dirty="0">
                      <a:effectLst/>
                      <a:latin typeface="Calibri"/>
                      <a:ea typeface="Calibri"/>
                      <a:cs typeface="Times New Roman"/>
                    </a:rPr>
                    <a:t>Likely</a:t>
                  </a:r>
                  <a:endParaRPr lang="en-GB" sz="1100" dirty="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</mc:Choice>
          <mc:Fallback xmlns="">
            <p:sp>
              <p:nvSpPr>
                <p:cNvPr id="12" name="Text 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176" y="318924"/>
                  <a:ext cx="9204017" cy="10915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r="-662" b="-56983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672180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33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Kangaroo Maths</dc:creator>
  <cp:lastModifiedBy>Kangaroo Maths</cp:lastModifiedBy>
  <cp:revision>2</cp:revision>
  <dcterms:created xsi:type="dcterms:W3CDTF">2013-11-04T17:55:28Z</dcterms:created>
  <dcterms:modified xsi:type="dcterms:W3CDTF">2014-06-22T13:28:13Z</dcterms:modified>
</cp:coreProperties>
</file>